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510" r:id="rId2"/>
    <p:sldId id="311" r:id="rId3"/>
    <p:sldId id="487" r:id="rId4"/>
    <p:sldId id="488" r:id="rId5"/>
    <p:sldId id="489" r:id="rId6"/>
    <p:sldId id="490" r:id="rId7"/>
    <p:sldId id="511" r:id="rId8"/>
    <p:sldId id="512" r:id="rId9"/>
    <p:sldId id="492" r:id="rId10"/>
    <p:sldId id="493" r:id="rId11"/>
    <p:sldId id="494" r:id="rId12"/>
    <p:sldId id="495" r:id="rId13"/>
    <p:sldId id="499" r:id="rId14"/>
    <p:sldId id="500" r:id="rId15"/>
    <p:sldId id="498" r:id="rId16"/>
    <p:sldId id="502" r:id="rId17"/>
    <p:sldId id="503" r:id="rId18"/>
    <p:sldId id="504" r:id="rId19"/>
    <p:sldId id="505" r:id="rId20"/>
    <p:sldId id="506" r:id="rId21"/>
    <p:sldId id="508" r:id="rId22"/>
    <p:sldId id="509" r:id="rId23"/>
    <p:sldId id="486" r:id="rId24"/>
    <p:sldId id="496" r:id="rId25"/>
    <p:sldId id="497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60" autoAdjust="0"/>
    <p:restoredTop sz="97994" autoAdjust="0"/>
  </p:normalViewPr>
  <p:slideViewPr>
    <p:cSldViewPr>
      <p:cViewPr>
        <p:scale>
          <a:sx n="75" d="100"/>
          <a:sy n="75" d="100"/>
        </p:scale>
        <p:origin x="-3240" y="-1002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87DFB-B141-4E75-BE8D-353E8E31974E}" type="datetimeFigureOut">
              <a:rPr lang="ko-KR" altLang="en-US" smtClean="0"/>
              <a:pPr/>
              <a:t>2015-10-27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570C6-4ADE-407A-AF71-BDB145A7AE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4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25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3"/>
          <p:cNvSpPr>
            <a:spLocks noChangeArrowheads="1"/>
          </p:cNvSpPr>
          <p:nvPr userDrawn="1"/>
        </p:nvSpPr>
        <p:spPr bwMode="auto">
          <a:xfrm>
            <a:off x="4179887" y="6689551"/>
            <a:ext cx="7842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fld id="{3E49EFF5-EEDB-421E-BD74-EBA095F67761}" type="slidenum">
              <a:rPr lang="en-US" altLang="ko-KR" sz="78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78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9"/>
          <p:cNvSpPr txBox="1">
            <a:spLocks noChangeArrowheads="1"/>
          </p:cNvSpPr>
          <p:nvPr/>
        </p:nvSpPr>
        <p:spPr bwMode="auto">
          <a:xfrm>
            <a:off x="662354" y="2497139"/>
            <a:ext cx="8129954" cy="9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Joonggu Storyboard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App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176527"/>
              </p:ext>
            </p:extLst>
          </p:nvPr>
        </p:nvGraphicFramePr>
        <p:xfrm>
          <a:off x="4870939" y="4143375"/>
          <a:ext cx="3789485" cy="922392"/>
        </p:xfrm>
        <a:graphic>
          <a:graphicData uri="http://schemas.openxmlformats.org/drawingml/2006/table">
            <a:tbl>
              <a:tblPr/>
              <a:tblGrid>
                <a:gridCol w="925197"/>
                <a:gridCol w="1114619"/>
                <a:gridCol w="808892"/>
                <a:gridCol w="940777"/>
              </a:tblGrid>
              <a:tr h="230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버전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v.1.0</a:t>
                      </a: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구분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스토리보드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기획팀</a:t>
                      </a: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확인자</a:t>
                      </a:r>
                    </a:p>
                  </a:txBody>
                  <a:tcPr marL="9969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이다훈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69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21241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area_store_detail2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편의정보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235899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It shows the related pictures of each item.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Pictures of a company, Check other pictures by touching left/right arrow.</a:t>
                      </a:r>
                      <a:endParaRPr lang="ko-KR" alt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8" y="143166"/>
            <a:ext cx="3589973" cy="6382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/>
          <p:cNvSpPr/>
          <p:nvPr/>
        </p:nvSpPr>
        <p:spPr>
          <a:xfrm>
            <a:off x="323528" y="23488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8099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86878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area_store_detail3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한줄평가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7666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It sends an alert window “Log on to My Page” if touched when not logged in.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If touched when logged in, it changes the current page to the Write page.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area_store_detail3_create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It shows the latest grades, the number of evaluators, and each one-line review.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- 10 reviews are exposed and another 10 are exposed when the scroll bar reaches the bottom.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" y="14710"/>
            <a:ext cx="3720109" cy="66135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/>
          <p:cNvSpPr/>
          <p:nvPr/>
        </p:nvSpPr>
        <p:spPr>
          <a:xfrm>
            <a:off x="323528" y="18013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73" name="타원 72"/>
          <p:cNvSpPr/>
          <p:nvPr/>
        </p:nvSpPr>
        <p:spPr>
          <a:xfrm>
            <a:off x="143528" y="31414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263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71453"/>
              </p:ext>
            </p:extLst>
          </p:nvPr>
        </p:nvGraphicFramePr>
        <p:xfrm>
          <a:off x="3803626" y="0"/>
          <a:ext cx="533199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0"/>
                <a:gridCol w="624498"/>
                <a:gridCol w="679450"/>
                <a:gridCol w="1517650"/>
                <a:gridCol w="1009879"/>
                <a:gridCol w="643271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area_store_detail3&gt;create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한줄평가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53854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goes back when touched. – [area_store_detail3]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Grades can be changed by touching.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box for entering one-line review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A keypad is fixed at the bottom.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Complete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An alert window pops up if touching the button while either a grade or a review is not completely entered. – “Enter a grade and a review completely”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If all items are entered, touching the button after entering the relevant information moves the current screen to the one-line review screen.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area_store_detail3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6892"/>
            <a:ext cx="3662133" cy="6510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1779" y="3738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86" name="타원 85"/>
          <p:cNvSpPr/>
          <p:nvPr/>
        </p:nvSpPr>
        <p:spPr>
          <a:xfrm>
            <a:off x="215835" y="15555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87" name="타원 86"/>
          <p:cNvSpPr/>
          <p:nvPr/>
        </p:nvSpPr>
        <p:spPr>
          <a:xfrm>
            <a:off x="136934" y="25009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88" name="타원 87"/>
          <p:cNvSpPr/>
          <p:nvPr/>
        </p:nvSpPr>
        <p:spPr>
          <a:xfrm>
            <a:off x="149035" y="4262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89" name="타원 88"/>
          <p:cNvSpPr/>
          <p:nvPr/>
        </p:nvSpPr>
        <p:spPr>
          <a:xfrm>
            <a:off x="2917972" y="5312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2897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079912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179546"/>
              </p:ext>
            </p:extLst>
          </p:nvPr>
        </p:nvGraphicFramePr>
        <p:xfrm>
          <a:off x="3803626" y="489601"/>
          <a:ext cx="5340374" cy="596156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Select Region button. Default setting sends a pop-up window for region selection when touching Jung-</a:t>
                      </a:r>
                      <a:r>
                        <a:rPr lang="en-US" altLang="ko-KR" sz="1200" b="0" u="none" baseline="0" dirty="0" err="1" smtClean="0">
                          <a:latin typeface="+mn-lt"/>
                          <a:ea typeface="+mn-ea"/>
                        </a:rPr>
                        <a:t>gu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Category selection menu. Only the pins of the relevant category are displayed below when touched.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Default setting displays every icon blurrily. All contents are displayed as a pin on a map at this state. 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a specific icon makes the relevant text and icon bold and only the pins including all bold lettered accessibility information are exposed. (AND concept)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Current Location button. Touching this button changes the location to the current location and displays the current location as a dot.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each pin displays the information of the relevant company.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the company information, except Road View button,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shows the detailed information of the relevant company. - </a:t>
                      </a:r>
                      <a:r>
                        <a:rPr lang="en-US" altLang="ko-KR" sz="1200" baseline="0" dirty="0" smtClean="0"/>
                        <a:t>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Enlarge/Reduce Map 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(Map can be enlarged and reduced by gathering and spreading two fingers)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this button runs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In case of a device without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Map, it runs Google Play and sends a download screen to install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-1613"/>
            <a:ext cx="2578429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780508" y="2234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42" name="타원 41"/>
          <p:cNvSpPr/>
          <p:nvPr/>
        </p:nvSpPr>
        <p:spPr>
          <a:xfrm>
            <a:off x="377544" y="6554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3" name="타원 42"/>
          <p:cNvSpPr/>
          <p:nvPr/>
        </p:nvSpPr>
        <p:spPr>
          <a:xfrm>
            <a:off x="377544" y="11828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58" name="타원 57"/>
          <p:cNvSpPr/>
          <p:nvPr/>
        </p:nvSpPr>
        <p:spPr>
          <a:xfrm>
            <a:off x="2580708" y="46984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60" name="타원 59"/>
          <p:cNvSpPr/>
          <p:nvPr/>
        </p:nvSpPr>
        <p:spPr>
          <a:xfrm>
            <a:off x="2490708" y="53322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59" name="타원 58"/>
          <p:cNvSpPr/>
          <p:nvPr/>
        </p:nvSpPr>
        <p:spPr>
          <a:xfrm>
            <a:off x="761886" y="26001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69" name="타원 68"/>
          <p:cNvSpPr/>
          <p:nvPr/>
        </p:nvSpPr>
        <p:spPr>
          <a:xfrm>
            <a:off x="2220668" y="31335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462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64749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1033780"/>
                <a:gridCol w="1009802"/>
                <a:gridCol w="35670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map_category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지역선택팝업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79712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When user selects a desired region from a pop-up window, the pop-up window disappears.</a:t>
                      </a:r>
                      <a:br>
                        <a:rPr lang="en-US" altLang="ko-KR" sz="1200" baseline="0" dirty="0" smtClean="0"/>
                      </a:b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0"/>
            <a:ext cx="2578429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/>
          <p:cNvSpPr/>
          <p:nvPr/>
        </p:nvSpPr>
        <p:spPr>
          <a:xfrm>
            <a:off x="755576" y="7287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7286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593565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intro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소개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9368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Necessity of contents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Introduction of Jung-</a:t>
                      </a:r>
                      <a:r>
                        <a:rPr lang="en-US" altLang="ko-KR" sz="1200" b="0" u="none" baseline="0" dirty="0" err="1" smtClean="0">
                          <a:latin typeface="+mn-lt"/>
                          <a:ea typeface="+mn-ea"/>
                        </a:rPr>
                        <a:t>gu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err="1" smtClean="0">
                          <a:latin typeface="+mn-lt"/>
                          <a:ea typeface="+mn-ea"/>
                        </a:rPr>
                        <a:t>Gilbut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 Disabled Self-support Center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Homepage address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37456" y="968028"/>
            <a:ext cx="2934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LOGO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http://www.vestteknikk.no/images/search_butt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7" y="100402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37456" y="1341091"/>
            <a:ext cx="2932538" cy="3923141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길벗 소개 컨텐츠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03568" y="14488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176239" y="5264314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7456" y="5264232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34860" y="5264232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마이</a:t>
            </a:r>
            <a:endParaRPr lang="en-US" altLang="ko-KR" sz="1000" dirty="0" smtClean="0">
              <a:solidFill>
                <a:prstClr val="black">
                  <a:lumMod val="50000"/>
                  <a:lumOff val="50000"/>
                </a:prst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1334" y="5264232"/>
            <a:ext cx="734400" cy="5868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길벗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0006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11989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비로그인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58024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My Page when not logged in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Log In screen when touched. – [mypage_login]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Member Join screen when touched.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[mypage_join]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Notice screen when touched.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[mypage_notice]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Setting screen when touched. – [mypage_setting]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37456" y="968028"/>
            <a:ext cx="2934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LOGO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0460" y="1431336"/>
            <a:ext cx="2687992" cy="241995"/>
            <a:chOff x="547139" y="1471513"/>
            <a:chExt cx="2687992" cy="241995"/>
          </a:xfrm>
        </p:grpSpPr>
        <p:sp>
          <p:nvSpPr>
            <p:cNvPr id="11" name="Button"/>
            <p:cNvSpPr>
              <a:spLocks/>
            </p:cNvSpPr>
            <p:nvPr/>
          </p:nvSpPr>
          <p:spPr bwMode="auto">
            <a:xfrm>
              <a:off x="547139" y="1471513"/>
              <a:ext cx="268799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Icon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115547" y="1542809"/>
              <a:ext cx="48572" cy="99402"/>
            </a:xfrm>
            <a:custGeom>
              <a:avLst/>
              <a:gdLst>
                <a:gd name="T0" fmla="*/ 186 w 186"/>
                <a:gd name="T1" fmla="*/ 389 h 389"/>
                <a:gd name="T2" fmla="*/ 0 w 186"/>
                <a:gd name="T3" fmla="*/ 195 h 389"/>
                <a:gd name="T4" fmla="*/ 186 w 186"/>
                <a:gd name="T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389">
                  <a:moveTo>
                    <a:pt x="186" y="389"/>
                  </a:moveTo>
                  <a:lnTo>
                    <a:pt x="0" y="195"/>
                  </a:lnTo>
                  <a:lnTo>
                    <a:pt x="186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60460" y="1856241"/>
            <a:ext cx="2687992" cy="241995"/>
            <a:chOff x="547139" y="1471513"/>
            <a:chExt cx="2687992" cy="241995"/>
          </a:xfrm>
        </p:grpSpPr>
        <p:sp>
          <p:nvSpPr>
            <p:cNvPr id="15" name="Button"/>
            <p:cNvSpPr>
              <a:spLocks/>
            </p:cNvSpPr>
            <p:nvPr/>
          </p:nvSpPr>
          <p:spPr bwMode="auto">
            <a:xfrm>
              <a:off x="547139" y="1471513"/>
              <a:ext cx="268799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회원가입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Ic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115547" y="1542809"/>
              <a:ext cx="48572" cy="99402"/>
            </a:xfrm>
            <a:custGeom>
              <a:avLst/>
              <a:gdLst>
                <a:gd name="T0" fmla="*/ 186 w 186"/>
                <a:gd name="T1" fmla="*/ 389 h 389"/>
                <a:gd name="T2" fmla="*/ 0 w 186"/>
                <a:gd name="T3" fmla="*/ 195 h 389"/>
                <a:gd name="T4" fmla="*/ 186 w 186"/>
                <a:gd name="T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389">
                  <a:moveTo>
                    <a:pt x="186" y="389"/>
                  </a:moveTo>
                  <a:lnTo>
                    <a:pt x="0" y="195"/>
                  </a:lnTo>
                  <a:lnTo>
                    <a:pt x="186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60460" y="2277583"/>
            <a:ext cx="2687992" cy="241995"/>
            <a:chOff x="547139" y="1471513"/>
            <a:chExt cx="2687992" cy="241995"/>
          </a:xfrm>
        </p:grpSpPr>
        <p:sp>
          <p:nvSpPr>
            <p:cNvPr id="20" name="Button"/>
            <p:cNvSpPr>
              <a:spLocks/>
            </p:cNvSpPr>
            <p:nvPr/>
          </p:nvSpPr>
          <p:spPr bwMode="auto">
            <a:xfrm>
              <a:off x="547139" y="1471513"/>
              <a:ext cx="268799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공지사항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Icon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3115547" y="1542809"/>
              <a:ext cx="48572" cy="99402"/>
            </a:xfrm>
            <a:custGeom>
              <a:avLst/>
              <a:gdLst>
                <a:gd name="T0" fmla="*/ 186 w 186"/>
                <a:gd name="T1" fmla="*/ 389 h 389"/>
                <a:gd name="T2" fmla="*/ 0 w 186"/>
                <a:gd name="T3" fmla="*/ 195 h 389"/>
                <a:gd name="T4" fmla="*/ 186 w 186"/>
                <a:gd name="T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389">
                  <a:moveTo>
                    <a:pt x="186" y="389"/>
                  </a:moveTo>
                  <a:lnTo>
                    <a:pt x="0" y="195"/>
                  </a:lnTo>
                  <a:lnTo>
                    <a:pt x="186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타원 21"/>
          <p:cNvSpPr/>
          <p:nvPr/>
        </p:nvSpPr>
        <p:spPr>
          <a:xfrm>
            <a:off x="395536" y="13407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3" name="타원 22"/>
          <p:cNvSpPr/>
          <p:nvPr/>
        </p:nvSpPr>
        <p:spPr>
          <a:xfrm>
            <a:off x="395536" y="180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24" name="타원 23"/>
          <p:cNvSpPr/>
          <p:nvPr/>
        </p:nvSpPr>
        <p:spPr>
          <a:xfrm>
            <a:off x="395536" y="22408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560460" y="2660907"/>
            <a:ext cx="2687992" cy="241995"/>
            <a:chOff x="547139" y="1471513"/>
            <a:chExt cx="2687992" cy="241995"/>
          </a:xfrm>
        </p:grpSpPr>
        <p:sp>
          <p:nvSpPr>
            <p:cNvPr id="26" name="Button"/>
            <p:cNvSpPr>
              <a:spLocks/>
            </p:cNvSpPr>
            <p:nvPr/>
          </p:nvSpPr>
          <p:spPr bwMode="auto">
            <a:xfrm>
              <a:off x="547139" y="1471513"/>
              <a:ext cx="268799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설정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Icon"/>
            <p:cNvSpPr>
              <a:spLocks noChangeAspect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3115547" y="1542809"/>
              <a:ext cx="48572" cy="99402"/>
            </a:xfrm>
            <a:custGeom>
              <a:avLst/>
              <a:gdLst>
                <a:gd name="T0" fmla="*/ 186 w 186"/>
                <a:gd name="T1" fmla="*/ 389 h 389"/>
                <a:gd name="T2" fmla="*/ 0 w 186"/>
                <a:gd name="T3" fmla="*/ 195 h 389"/>
                <a:gd name="T4" fmla="*/ 186 w 186"/>
                <a:gd name="T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389">
                  <a:moveTo>
                    <a:pt x="186" y="389"/>
                  </a:moveTo>
                  <a:lnTo>
                    <a:pt x="0" y="195"/>
                  </a:lnTo>
                  <a:lnTo>
                    <a:pt x="186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395536" y="26242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29" name="직사각형 28"/>
          <p:cNvSpPr/>
          <p:nvPr/>
        </p:nvSpPr>
        <p:spPr>
          <a:xfrm>
            <a:off x="1176239" y="5264314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7456" y="5264232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리스트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634860" y="5264232"/>
            <a:ext cx="734400" cy="5868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마이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901334" y="5264232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길벗</a:t>
            </a:r>
            <a:endParaRPr lang="en-US" altLang="ko-KR" sz="1000" dirty="0" smtClean="0">
              <a:solidFill>
                <a:prstClr val="black">
                  <a:lumMod val="50000"/>
                  <a:lumOff val="50000"/>
                </a:prst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15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997827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482225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My Page after logging in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displays My Page when not logged in after logging out the page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</a:t>
                      </a:r>
                      <a:r>
                        <a:rPr lang="en-US" altLang="ko-KR" sz="1200" b="0" u="none" baseline="0" dirty="0" err="1" smtClean="0">
                          <a:latin typeface="+mn-lt"/>
                          <a:ea typeface="+mn-ea"/>
                        </a:rPr>
                        <a:t>mypage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My Scrap screen when touched. – [mypage_scrap]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Notice screen when touched. – [mypage_notice]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Setting screen when touched.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[mypage_setting]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5" y="307001"/>
            <a:ext cx="3424091" cy="60872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143528" y="12687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3" name="타원 22"/>
          <p:cNvSpPr/>
          <p:nvPr/>
        </p:nvSpPr>
        <p:spPr>
          <a:xfrm>
            <a:off x="143528" y="19528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24" name="타원 23"/>
          <p:cNvSpPr/>
          <p:nvPr/>
        </p:nvSpPr>
        <p:spPr>
          <a:xfrm>
            <a:off x="143528" y="27936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28" name="타원 27"/>
          <p:cNvSpPr/>
          <p:nvPr/>
        </p:nvSpPr>
        <p:spPr>
          <a:xfrm>
            <a:off x="143528" y="35370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17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14532"/>
              </p:ext>
            </p:extLst>
          </p:nvPr>
        </p:nvGraphicFramePr>
        <p:xfrm>
          <a:off x="3803626" y="0"/>
          <a:ext cx="5397174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862330"/>
                <a:gridCol w="1030605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mypage_login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53344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It goes back when touched.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My Page when not logged in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[mypage]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A box for entering an ID address. It hides “ID” as entered.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A box for entering a password. It hides “Password Address” as entered.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- If ID and PW are incorrect, an alert window pops up.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(“Confirm your ID and PW once again.”)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If ID and PW are correct, it allows user to log in and goes to My Page. - [mypage]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Once user is logged in, the system has the user stay logged in automatically.</a:t>
                      </a:r>
                      <a:endParaRPr lang="en-US" altLang="ko-KR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3497727" cy="62181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357923" y="2222888"/>
            <a:ext cx="180000" cy="19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34" name="타원 33"/>
          <p:cNvSpPr/>
          <p:nvPr/>
        </p:nvSpPr>
        <p:spPr>
          <a:xfrm>
            <a:off x="462448" y="3171739"/>
            <a:ext cx="180000" cy="19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32" name="타원 31"/>
          <p:cNvSpPr/>
          <p:nvPr/>
        </p:nvSpPr>
        <p:spPr>
          <a:xfrm>
            <a:off x="179512" y="5486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41" name="타원 40"/>
          <p:cNvSpPr/>
          <p:nvPr/>
        </p:nvSpPr>
        <p:spPr>
          <a:xfrm>
            <a:off x="359552" y="1646824"/>
            <a:ext cx="180000" cy="19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371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74370"/>
              </p:ext>
            </p:extLst>
          </p:nvPr>
        </p:nvGraphicFramePr>
        <p:xfrm>
          <a:off x="3803626" y="0"/>
          <a:ext cx="5320974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862330"/>
                <a:gridCol w="954405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mypage_join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82266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aseline="0" dirty="0" smtClean="0"/>
                        <a:t>It goes back when touched.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–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My Page when not logged in</a:t>
                      </a:r>
                      <a:r>
                        <a:rPr lang="ko-KR" altLang="en-US" sz="1100" baseline="0" dirty="0" smtClean="0"/>
                        <a:t>  </a:t>
                      </a:r>
                      <a:r>
                        <a:rPr lang="en-US" altLang="ko-KR" sz="1100" baseline="0" dirty="0" smtClean="0"/>
                        <a:t>– [mypage]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aseline="0" dirty="0" smtClean="0"/>
                        <a:t>A box for entering an ID address. It hides “ID” as entered.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aseline="0" dirty="0" smtClean="0"/>
                        <a:t>A box for entering a password. It hides “Password Address” as entered.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aseline="0" dirty="0" smtClean="0"/>
                        <a:t>A box for confirming a password. It hides “Password Confirmation” as entered.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Check box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A link is inserted for “User’s Agreement” and “Policy on the Treatment of Personal Information”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Selecting User’s Agreement displays User’s Agreement on a new window.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Selecting Policy on the Treatment of Personal Information displays Policy on the Treatment of Personal Information on a new window.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Join button</a:t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If ID, Password, and Password Confirmation are not completely filled in, an alert window pops up. (“Enter both ID and PW.”)</a:t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If User’s Agreement has not been checked, an alert window pops up. (“Agree to User’s Agreement”)</a:t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altLang="ko-KR" sz="1100" baseline="0" dirty="0" smtClean="0"/>
                        <a:t>If there are any other problems, a window that confirms that the user has successfully  joined as a member  (“You have become a member”) and the user is automatically logged in and the screen changes to My Page. - [</a:t>
                      </a:r>
                      <a:r>
                        <a:rPr lang="en-US" altLang="ko-KR" sz="1100" baseline="0" dirty="0" err="1" smtClean="0"/>
                        <a:t>mypage</a:t>
                      </a:r>
                      <a:r>
                        <a:rPr lang="en-US" altLang="ko-KR" sz="1100" baseline="0" dirty="0" smtClean="0"/>
                        <a:t>] </a:t>
                      </a:r>
                      <a:br>
                        <a:rPr lang="en-US" altLang="ko-KR" sz="1100" baseline="0" dirty="0" smtClean="0"/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User gets to be logged in automatically once joined as a member, the user will stay logged in afterwards.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0" y="216700"/>
            <a:ext cx="3603711" cy="640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129928" y="5486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8" name="타원 27"/>
          <p:cNvSpPr/>
          <p:nvPr/>
        </p:nvSpPr>
        <p:spPr>
          <a:xfrm>
            <a:off x="254391" y="23086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42" name="타원 41"/>
          <p:cNvSpPr/>
          <p:nvPr/>
        </p:nvSpPr>
        <p:spPr>
          <a:xfrm>
            <a:off x="254391" y="29113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43" name="타원 42"/>
          <p:cNvSpPr/>
          <p:nvPr/>
        </p:nvSpPr>
        <p:spPr>
          <a:xfrm>
            <a:off x="254391" y="436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47" name="타원 46"/>
          <p:cNvSpPr/>
          <p:nvPr/>
        </p:nvSpPr>
        <p:spPr>
          <a:xfrm>
            <a:off x="155610" y="36450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26" name="타원 25"/>
          <p:cNvSpPr/>
          <p:nvPr/>
        </p:nvSpPr>
        <p:spPr>
          <a:xfrm>
            <a:off x="254391" y="16737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879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4154"/>
              </p:ext>
            </p:extLst>
          </p:nvPr>
        </p:nvGraphicFramePr>
        <p:xfrm>
          <a:off x="457200" y="871538"/>
          <a:ext cx="8229600" cy="2300288"/>
        </p:xfrm>
        <a:graphic>
          <a:graphicData uri="http://schemas.openxmlformats.org/drawingml/2006/table">
            <a:tbl>
              <a:tblPr/>
              <a:tblGrid>
                <a:gridCol w="1002323"/>
                <a:gridCol w="1024304"/>
                <a:gridCol w="1024304"/>
                <a:gridCol w="3771501"/>
                <a:gridCol w="1407168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문서버전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내용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V.1.0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170614"/>
              </p:ext>
            </p:extLst>
          </p:nvPr>
        </p:nvGraphicFramePr>
        <p:xfrm>
          <a:off x="3803626" y="0"/>
          <a:ext cx="527231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735330"/>
                <a:gridCol w="862330"/>
                <a:gridCol w="1095693"/>
                <a:gridCol w="1009802"/>
                <a:gridCol w="449428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mypage_notice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50922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 – [mypage]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Touch to unfold and fold.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3519237" cy="625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179512" y="6181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71" name="타원 70"/>
          <p:cNvSpPr/>
          <p:nvPr/>
        </p:nvSpPr>
        <p:spPr>
          <a:xfrm>
            <a:off x="182286" y="10887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146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816889"/>
              </p:ext>
            </p:extLst>
          </p:nvPr>
        </p:nvGraphicFramePr>
        <p:xfrm>
          <a:off x="3803626" y="0"/>
          <a:ext cx="537688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1135380"/>
                <a:gridCol w="1009802"/>
                <a:gridCol w="327110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mypage_setting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57186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 – [mypage]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Check box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Default is all checked.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If ticking specific boxes and saving such setting, the relevant filtering setting applies automatically on a List screen.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Ticking either Sill Smaller Than 5cm or Sill that Needs an Assistant on the form is to be considered as having a sill smaller than 10cm.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Save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Touching the button saves the setting and goes to My Page.  – [mypage]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7" y="44624"/>
            <a:ext cx="3199306" cy="66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왼쪽 중괄호 35"/>
          <p:cNvSpPr/>
          <p:nvPr/>
        </p:nvSpPr>
        <p:spPr>
          <a:xfrm flipH="1">
            <a:off x="3347864" y="1514627"/>
            <a:ext cx="161963" cy="37865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452982" y="3315418"/>
            <a:ext cx="182914" cy="1855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2" name="타원 31"/>
          <p:cNvSpPr/>
          <p:nvPr/>
        </p:nvSpPr>
        <p:spPr>
          <a:xfrm>
            <a:off x="335927" y="3326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37" name="타원 36"/>
          <p:cNvSpPr/>
          <p:nvPr/>
        </p:nvSpPr>
        <p:spPr>
          <a:xfrm>
            <a:off x="245927" y="35910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 dirty="0"/>
          </a:p>
        </p:txBody>
      </p:sp>
      <p:sp>
        <p:nvSpPr>
          <p:cNvPr id="41" name="타원 40"/>
          <p:cNvSpPr/>
          <p:nvPr/>
        </p:nvSpPr>
        <p:spPr>
          <a:xfrm>
            <a:off x="468178" y="57332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4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825682"/>
              </p:ext>
            </p:extLst>
          </p:nvPr>
        </p:nvGraphicFramePr>
        <p:xfrm>
          <a:off x="3803626" y="0"/>
          <a:ext cx="526596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735330"/>
                <a:gridCol w="862330"/>
                <a:gridCol w="1044893"/>
                <a:gridCol w="1009802"/>
                <a:gridCol w="493878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mypage_scrap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내 스크랩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757290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</a:t>
                      </a:r>
                      <a:r>
                        <a:rPr lang="en-US" altLang="ko-KR" sz="1200" baseline="0" dirty="0" err="1" smtClean="0"/>
                        <a:t>mypage</a:t>
                      </a:r>
                      <a:r>
                        <a:rPr lang="en-US" altLang="ko-KR" sz="1200" baseline="0" dirty="0" smtClean="0"/>
                        <a:t>]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- A representative thumbnail image and the name of each company, a category icon, a star-grade, and an accessibility information icon are displayed.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each item shows the detailed information of the relevant company.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Road View button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2462400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682593" y="260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73" name="타원 72"/>
          <p:cNvSpPr/>
          <p:nvPr/>
        </p:nvSpPr>
        <p:spPr>
          <a:xfrm>
            <a:off x="504033" y="6926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67" name="타원 66"/>
          <p:cNvSpPr/>
          <p:nvPr/>
        </p:nvSpPr>
        <p:spPr>
          <a:xfrm>
            <a:off x="2411760" y="11967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2411760" y="2888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8" name="타원 17"/>
          <p:cNvSpPr/>
          <p:nvPr/>
        </p:nvSpPr>
        <p:spPr>
          <a:xfrm>
            <a:off x="2411760" y="46171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071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82176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search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68838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window for entering the name and an address of a company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A search box is closed if touched without entering a word to search.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after entering a search word starts searching with such keyword.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[search_result]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3519237" cy="625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545461" y="4819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78" y="544623"/>
            <a:ext cx="425241" cy="41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3059832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8" y="567743"/>
            <a:ext cx="391026" cy="38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95033"/>
              </p:ext>
            </p:extLst>
          </p:nvPr>
        </p:nvGraphicFramePr>
        <p:xfrm>
          <a:off x="3803626" y="0"/>
          <a:ext cx="537688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67105"/>
                <a:gridCol w="1009802"/>
                <a:gridCol w="49538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search_result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768689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window for entering the name and an address of a company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Map View button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this button displays the companies that have currently been searched on a map. – [search_result_map]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after deleting the existing search word sends an alert window.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“Enter a search word.”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after entering a search word starts searching with such keyword. – [search_result]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Category selection menu. Only the contents of the relevant category are displayed below when touched.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- 10 results are exposed and another 10 are exposed when the scroll bar reaches the bottom.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The nearest companies to the current location are exposed first.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A representative thumbnail image and the name of each company, a category icon, a star-grade, and an accessibility information icon are displayed.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each item shows the detailed information of the relevant company. 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" y="130399"/>
            <a:ext cx="3712906" cy="66007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8928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8" name="타원 17"/>
          <p:cNvSpPr/>
          <p:nvPr/>
        </p:nvSpPr>
        <p:spPr>
          <a:xfrm>
            <a:off x="693696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06" name="타원 105"/>
          <p:cNvSpPr/>
          <p:nvPr/>
        </p:nvSpPr>
        <p:spPr>
          <a:xfrm>
            <a:off x="48928" y="11790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109" name="타원 108"/>
          <p:cNvSpPr/>
          <p:nvPr/>
        </p:nvSpPr>
        <p:spPr>
          <a:xfrm>
            <a:off x="2565904" y="4844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34" name="타원 33"/>
          <p:cNvSpPr/>
          <p:nvPr/>
        </p:nvSpPr>
        <p:spPr>
          <a:xfrm>
            <a:off x="3213976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164" name="타원 163"/>
          <p:cNvSpPr/>
          <p:nvPr/>
        </p:nvSpPr>
        <p:spPr>
          <a:xfrm>
            <a:off x="-41072" y="17564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172" name="타원 171"/>
          <p:cNvSpPr/>
          <p:nvPr/>
        </p:nvSpPr>
        <p:spPr>
          <a:xfrm>
            <a:off x="2750992" y="26268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173" name="타원 172"/>
          <p:cNvSpPr/>
          <p:nvPr/>
        </p:nvSpPr>
        <p:spPr>
          <a:xfrm>
            <a:off x="2750992" y="5165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0490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04066"/>
              </p:ext>
            </p:extLst>
          </p:nvPr>
        </p:nvGraphicFramePr>
        <p:xfrm>
          <a:off x="3803626" y="0"/>
          <a:ext cx="5340374" cy="47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03"/>
                <a:gridCol w="681605"/>
                <a:gridCol w="820229"/>
                <a:gridCol w="1206919"/>
                <a:gridCol w="943186"/>
                <a:gridCol w="674132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search_result_map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검색결과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지도</a:t>
                      </a: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89608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search_result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The number of companies searched before touching Map View are displayed in brackets.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Map View adjusts the map to have all searched companies displayed as a pin on one screen.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each pin shows the name of the relevant company on it.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altLang="ko-KR" sz="1200" baseline="0" dirty="0" smtClean="0"/>
                        <a:t>Default displays the contents exposed at the top when touching Map View.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the name of each company shows the detailed information of the relevant company. - </a:t>
                      </a:r>
                      <a:r>
                        <a:rPr lang="en-US" altLang="ko-KR" sz="1200" baseline="0" dirty="0" smtClean="0"/>
                        <a:t>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altLang="ko-KR" sz="1200" baseline="0" dirty="0" smtClean="0"/>
                        <a:t>Touching each pin displays a representative thumbnail image, the name, a category icon, a star-grade, and an accessibility information icon of each company at the bottom.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Default displays the contents exposed at the top when touching Map View.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each item shows the detailed information of the relevant company. 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" y="64622"/>
            <a:ext cx="3734346" cy="6638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타원 91"/>
          <p:cNvSpPr/>
          <p:nvPr/>
        </p:nvSpPr>
        <p:spPr>
          <a:xfrm>
            <a:off x="1316585" y="17908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81956" y="43813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89" name="타원 88"/>
          <p:cNvSpPr/>
          <p:nvPr/>
        </p:nvSpPr>
        <p:spPr>
          <a:xfrm>
            <a:off x="1437427" y="3702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90" name="타원 89"/>
          <p:cNvSpPr/>
          <p:nvPr/>
        </p:nvSpPr>
        <p:spPr>
          <a:xfrm>
            <a:off x="105299" y="3867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91" name="타원 90"/>
          <p:cNvSpPr/>
          <p:nvPr/>
        </p:nvSpPr>
        <p:spPr>
          <a:xfrm>
            <a:off x="191489" y="103506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30" name="타원 29"/>
          <p:cNvSpPr/>
          <p:nvPr/>
        </p:nvSpPr>
        <p:spPr>
          <a:xfrm>
            <a:off x="2805579" y="53639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8130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93425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76447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charset="0"/>
                        <a:buChar char="•"/>
                      </a:pP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Automatic start with a list screen when starting the application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The search box opens at the Header when touched.(refer to [search])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The rest of the parts below the Header remain when touched.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Major areas in Joonggu are divided and expressed as an icon.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each icon allows user to see a list of companies in the relevant area.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[area_store]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Pictures with regional characteristics and icons with the name of each region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when touched.- [area]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[map]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[intro]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[mypage]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2462399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/>
          <p:cNvSpPr/>
          <p:nvPr/>
        </p:nvSpPr>
        <p:spPr>
          <a:xfrm>
            <a:off x="696604" y="60933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43" name="타원 42"/>
          <p:cNvSpPr/>
          <p:nvPr/>
        </p:nvSpPr>
        <p:spPr>
          <a:xfrm>
            <a:off x="1283404" y="60932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1956764" y="60932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28" name="타원 27"/>
          <p:cNvSpPr/>
          <p:nvPr/>
        </p:nvSpPr>
        <p:spPr>
          <a:xfrm>
            <a:off x="2676844" y="60933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30" name="타원 29"/>
          <p:cNvSpPr/>
          <p:nvPr/>
        </p:nvSpPr>
        <p:spPr>
          <a:xfrm>
            <a:off x="2673856" y="3326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31" name="타원 30"/>
          <p:cNvSpPr/>
          <p:nvPr/>
        </p:nvSpPr>
        <p:spPr>
          <a:xfrm>
            <a:off x="695136" y="15747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3527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27132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143195"/>
              </p:ext>
            </p:extLst>
          </p:nvPr>
        </p:nvGraphicFramePr>
        <p:xfrm>
          <a:off x="3803626" y="489601"/>
          <a:ext cx="5340374" cy="643705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goes back when touched. – [area]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The name of a region selected on a region selection screen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The number of companies filtered and exposed at the relevant category are displayed in brackets.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Map View button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companies currently being exposed are displayed on a map when touched. – [area_store_map]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Category selection menu. Only the contents of the relevant category are displayed below when touched.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전체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all,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먹거리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food,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관광지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sight,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숙박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 = accommodation,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쇼핑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shopping,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생활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living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The contents including accessibility information checked in the setting are displayed. (And concept)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A representative thumbnail image, the name, a category icon, a star-grade, and an accessibility information icon of each company are displayed.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Every area is clickable except Road View button. Touching each area shows the detailed information of the relevant company.  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Road View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this button runs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In case of a device without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Map, it runs Google Play and sends a download screen to install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8" y="18000"/>
            <a:ext cx="2462400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746631" y="260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30" name="타원 29"/>
          <p:cNvSpPr/>
          <p:nvPr/>
        </p:nvSpPr>
        <p:spPr>
          <a:xfrm>
            <a:off x="1079104" y="1734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51" name="타원 150"/>
          <p:cNvSpPr/>
          <p:nvPr/>
        </p:nvSpPr>
        <p:spPr>
          <a:xfrm>
            <a:off x="477276" y="10983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647056" y="6567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163" name="타원 162"/>
          <p:cNvSpPr/>
          <p:nvPr/>
        </p:nvSpPr>
        <p:spPr>
          <a:xfrm>
            <a:off x="2375248" y="1734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00" name="타원 99"/>
          <p:cNvSpPr/>
          <p:nvPr/>
        </p:nvSpPr>
        <p:spPr>
          <a:xfrm>
            <a:off x="2555248" y="16548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101" name="타원 100"/>
          <p:cNvSpPr/>
          <p:nvPr/>
        </p:nvSpPr>
        <p:spPr>
          <a:xfrm>
            <a:off x="2555248" y="3348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26" name="타원 25"/>
          <p:cNvSpPr/>
          <p:nvPr/>
        </p:nvSpPr>
        <p:spPr>
          <a:xfrm>
            <a:off x="2555248" y="5075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85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765973"/>
              </p:ext>
            </p:extLst>
          </p:nvPr>
        </p:nvGraphicFramePr>
        <p:xfrm>
          <a:off x="3803626" y="0"/>
          <a:ext cx="5340374" cy="47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03"/>
                <a:gridCol w="681605"/>
                <a:gridCol w="820229"/>
                <a:gridCol w="1206919"/>
                <a:gridCol w="943186"/>
                <a:gridCol w="674132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area_store_map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지도로 보기</a:t>
                      </a: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04631"/>
              </p:ext>
            </p:extLst>
          </p:nvPr>
        </p:nvGraphicFramePr>
        <p:xfrm>
          <a:off x="3803626" y="489601"/>
          <a:ext cx="5340374" cy="57238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goes back when touched. – [area_store]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The name of a region selected on a region selection screen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The number of companies displayed before touching Map View are displayed in brackets.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Map View adjusts the map to have all exposed companies displayed as a pin on one screen.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Default is when the contents exposed at the top when touching Map View are selected.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altLang="ko-KR" sz="1200" baseline="0" dirty="0" smtClean="0"/>
                        <a:t>Touching each pin displays a representative thumbnail image, the name, a category icon, a star-grade, and an accessibility information icon of each company at the bottom.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Default displays the contents exposed at the top when touching Map View.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each area shows the detailed information of the relevant company.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this button runs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In case of a device without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Map, it runs Google Play and sends a download screen to install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endParaRPr lang="en-US" altLang="ko-KR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" y="92207"/>
            <a:ext cx="3734346" cy="6638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타원 89"/>
          <p:cNvSpPr/>
          <p:nvPr/>
        </p:nvSpPr>
        <p:spPr>
          <a:xfrm>
            <a:off x="71480" y="29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0" name="타원 19"/>
          <p:cNvSpPr/>
          <p:nvPr/>
        </p:nvSpPr>
        <p:spPr>
          <a:xfrm>
            <a:off x="575536" y="3728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92" name="타원 91"/>
          <p:cNvSpPr/>
          <p:nvPr/>
        </p:nvSpPr>
        <p:spPr>
          <a:xfrm>
            <a:off x="1583648" y="20608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91" name="타원 90"/>
          <p:cNvSpPr/>
          <p:nvPr/>
        </p:nvSpPr>
        <p:spPr>
          <a:xfrm>
            <a:off x="71480" y="10857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-488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32" name="타원 31"/>
          <p:cNvSpPr/>
          <p:nvPr/>
        </p:nvSpPr>
        <p:spPr>
          <a:xfrm>
            <a:off x="2807784" y="5445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762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4074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215798"/>
              </p:ext>
            </p:extLst>
          </p:nvPr>
        </p:nvGraphicFramePr>
        <p:xfrm>
          <a:off x="3803626" y="489601"/>
          <a:ext cx="5340374" cy="63181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It goes back when touched</a:t>
                      </a:r>
                      <a:r>
                        <a:rPr lang="ko-KR" altLang="en-US" sz="105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– (Important) Go back in the same way.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aseline="0" dirty="0" smtClean="0"/>
                        <a:t>The name of a company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It changes the current screen to the detailed basic information</a:t>
                      </a:r>
                      <a:r>
                        <a:rPr lang="ko-KR" altLang="en-US" sz="105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of the relevant company when touched. – [area_store_detail1]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It changes the current screen to the detailed convenience information</a:t>
                      </a:r>
                      <a:r>
                        <a:rPr lang="ko-KR" altLang="en-US" sz="105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of the relevant company when touched. – [area_store_detail2]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It changes the current screen to the detailed one-line review of the relevant company when touched. </a:t>
                      </a:r>
                      <a:r>
                        <a:rPr lang="ko-KR" altLang="en-US" sz="105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– [area_store_detail3]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Slide over sideways to see other pictures of the relevant company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Clip button</a:t>
                      </a:r>
                      <a:b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- It sends an alert window “Log on to My Page” if touched when not logged in.</a:t>
                      </a:r>
                      <a:b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- Clip button changes the color and the relevant information gets clipped if touched when logged in.</a:t>
                      </a:r>
                      <a:b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- The color already has changed for the clipped companies and touching the Clip button with changed color inactivates the Clip action and the color goes back to normal.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aseline="0" dirty="0" smtClean="0"/>
                        <a:t>It makes a call at the phone number of the relevant company.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aseline="0" dirty="0" smtClean="0"/>
                        <a:t>See the location of the relevant company on a map. - [area_store_detail1_map]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aseline="0" dirty="0" smtClean="0"/>
                        <a:t>Brief introduction, a star-grade, detailed information (address/telephone number/service hours/budget/parking/holidays), transportation and directions, and a homepage are displayed.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50" baseline="0" dirty="0" smtClean="0"/>
                        <a:t>Road View button</a:t>
                      </a:r>
                      <a:br>
                        <a:rPr lang="en-US" altLang="ko-KR" sz="1050" baseline="0" dirty="0" smtClean="0"/>
                      </a:br>
                      <a:r>
                        <a:rPr lang="en-US" altLang="ko-KR" sz="1050" baseline="0" dirty="0" smtClean="0"/>
                        <a:t>- Touching this button runs </a:t>
                      </a:r>
                      <a:r>
                        <a:rPr lang="en-US" altLang="ko-KR" sz="1050" baseline="0" dirty="0" err="1" smtClean="0"/>
                        <a:t>Naver</a:t>
                      </a:r>
                      <a:r>
                        <a:rPr lang="en-US" altLang="ko-KR" sz="105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050" baseline="0" dirty="0" smtClean="0"/>
                      </a:br>
                      <a:r>
                        <a:rPr lang="en-US" altLang="ko-KR" sz="1050" baseline="0" dirty="0" smtClean="0"/>
                        <a:t>- In case of a device without </a:t>
                      </a:r>
                      <a:r>
                        <a:rPr lang="en-US" altLang="ko-KR" sz="1050" baseline="0" dirty="0" err="1" smtClean="0"/>
                        <a:t>Naver</a:t>
                      </a:r>
                      <a:r>
                        <a:rPr lang="en-US" altLang="ko-KR" sz="1050" baseline="0" dirty="0" smtClean="0"/>
                        <a:t> Map, it runs Google Play and sends a download screen to install </a:t>
                      </a:r>
                      <a:r>
                        <a:rPr lang="en-US" altLang="ko-KR" sz="1050" baseline="0" dirty="0" err="1" smtClean="0"/>
                        <a:t>Naver</a:t>
                      </a:r>
                      <a:r>
                        <a:rPr lang="en-US" altLang="ko-KR" sz="1050" baseline="0" dirty="0" smtClean="0"/>
                        <a:t> Map.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50" baseline="0" dirty="0" smtClean="0">
                          <a:solidFill>
                            <a:srgbClr val="FF0000"/>
                          </a:solidFill>
                        </a:rPr>
                        <a:t>Continued in the next page</a:t>
                      </a:r>
                      <a:endParaRPr lang="ko-KR" altLang="en-US" sz="105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7" y="0"/>
            <a:ext cx="3473061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" name="타원 165"/>
          <p:cNvSpPr/>
          <p:nvPr/>
        </p:nvSpPr>
        <p:spPr>
          <a:xfrm>
            <a:off x="85431" y="251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7" name="타원 166"/>
          <p:cNvSpPr/>
          <p:nvPr/>
        </p:nvSpPr>
        <p:spPr>
          <a:xfrm>
            <a:off x="522875" y="341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68" name="타원 167"/>
          <p:cNvSpPr/>
          <p:nvPr/>
        </p:nvSpPr>
        <p:spPr>
          <a:xfrm>
            <a:off x="175431" y="9093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69" name="타원 168"/>
          <p:cNvSpPr/>
          <p:nvPr/>
        </p:nvSpPr>
        <p:spPr>
          <a:xfrm>
            <a:off x="1242955" y="9093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170" name="타원 169"/>
          <p:cNvSpPr/>
          <p:nvPr/>
        </p:nvSpPr>
        <p:spPr>
          <a:xfrm>
            <a:off x="2521107" y="9093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171" name="타원 170"/>
          <p:cNvSpPr/>
          <p:nvPr/>
        </p:nvSpPr>
        <p:spPr>
          <a:xfrm>
            <a:off x="175431" y="15449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172" name="타원 171"/>
          <p:cNvSpPr/>
          <p:nvPr/>
        </p:nvSpPr>
        <p:spPr>
          <a:xfrm>
            <a:off x="97209" y="4774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173" name="타원 172"/>
          <p:cNvSpPr/>
          <p:nvPr/>
        </p:nvSpPr>
        <p:spPr>
          <a:xfrm>
            <a:off x="1242955" y="47820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174" name="타원 173"/>
          <p:cNvSpPr/>
          <p:nvPr/>
        </p:nvSpPr>
        <p:spPr>
          <a:xfrm>
            <a:off x="2521107" y="48226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9</a:t>
            </a:r>
            <a:endParaRPr lang="ko-KR" altLang="en-US" sz="800" dirty="0"/>
          </a:p>
        </p:txBody>
      </p:sp>
      <p:sp>
        <p:nvSpPr>
          <p:cNvPr id="175" name="타원 174"/>
          <p:cNvSpPr/>
          <p:nvPr/>
        </p:nvSpPr>
        <p:spPr>
          <a:xfrm>
            <a:off x="97209" y="5436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9" name="타원 48"/>
          <p:cNvSpPr/>
          <p:nvPr/>
        </p:nvSpPr>
        <p:spPr>
          <a:xfrm>
            <a:off x="2611107" y="341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746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12207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99439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Address(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주소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Number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ysClr val="windowText" lastClr="000000"/>
                          </a:solidFill>
                        </a:rPr>
                        <a:t>service hours(</a:t>
                      </a:r>
                      <a:r>
                        <a:rPr lang="ko-KR" altLang="en-US" sz="1200" b="0" baseline="0" dirty="0" smtClean="0">
                          <a:solidFill>
                            <a:sysClr val="windowText" lastClr="000000"/>
                          </a:solidFill>
                        </a:rPr>
                        <a:t>운영시간</a:t>
                      </a:r>
                      <a:r>
                        <a:rPr lang="en-US" altLang="ko-KR" sz="1200" b="0" baseline="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holidays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휴일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ysClr val="windowText" lastClr="000000"/>
                          </a:solidFill>
                        </a:rPr>
                        <a:t>Date of the latest update(</a:t>
                      </a:r>
                      <a:r>
                        <a:rPr lang="ko-KR" altLang="en-US" sz="1200" b="0" dirty="0" smtClean="0">
                          <a:solidFill>
                            <a:sysClr val="windowText" lastClr="000000"/>
                          </a:solidFill>
                        </a:rPr>
                        <a:t>업데이트일</a:t>
                      </a:r>
                      <a:r>
                        <a:rPr lang="en-US" altLang="ko-KR" sz="1200" b="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Show Building form, Floor, F</a:t>
                      </a:r>
                      <a:r>
                        <a:rPr lang="en-US" altLang="ko-KR" sz="1200" b="0" baseline="0" dirty="0" smtClean="0">
                          <a:solidFill>
                            <a:sysClr val="windowText" lastClr="000000"/>
                          </a:solidFill>
                        </a:rPr>
                        <a:t>acility type, and other information.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Show tags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pop-up window comes on when touched.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report-pop-up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3076077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520279" y="62733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2" name="오각형 1"/>
          <p:cNvSpPr/>
          <p:nvPr/>
        </p:nvSpPr>
        <p:spPr>
          <a:xfrm>
            <a:off x="450166" y="5517232"/>
            <a:ext cx="1054270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문화시설</a:t>
            </a:r>
            <a:endParaRPr lang="ko-KR" altLang="en-US" sz="1400" dirty="0"/>
          </a:p>
        </p:txBody>
      </p:sp>
      <p:sp>
        <p:nvSpPr>
          <p:cNvPr id="7" name="오각형 6"/>
          <p:cNvSpPr/>
          <p:nvPr/>
        </p:nvSpPr>
        <p:spPr>
          <a:xfrm>
            <a:off x="1618026" y="5517232"/>
            <a:ext cx="1054270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랜드마크</a:t>
            </a:r>
            <a:endParaRPr lang="ko-KR" altLang="en-US" sz="1400" dirty="0"/>
          </a:p>
        </p:txBody>
      </p:sp>
      <p:sp>
        <p:nvSpPr>
          <p:cNvPr id="8" name="오각형 7"/>
          <p:cNvSpPr/>
          <p:nvPr/>
        </p:nvSpPr>
        <p:spPr>
          <a:xfrm>
            <a:off x="1214235" y="5877272"/>
            <a:ext cx="79208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뮤지컬</a:t>
            </a:r>
            <a:endParaRPr lang="ko-KR" altLang="en-US" sz="1400" dirty="0"/>
          </a:p>
        </p:txBody>
      </p:sp>
      <p:sp>
        <p:nvSpPr>
          <p:cNvPr id="10" name="오각형 9"/>
          <p:cNvSpPr/>
          <p:nvPr/>
        </p:nvSpPr>
        <p:spPr>
          <a:xfrm>
            <a:off x="2843808" y="5506888"/>
            <a:ext cx="79208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광화문</a:t>
            </a:r>
            <a:endParaRPr lang="ko-KR" altLang="en-US" sz="1400" dirty="0"/>
          </a:p>
        </p:txBody>
      </p:sp>
      <p:sp>
        <p:nvSpPr>
          <p:cNvPr id="11" name="오각형 10"/>
          <p:cNvSpPr/>
          <p:nvPr/>
        </p:nvSpPr>
        <p:spPr>
          <a:xfrm>
            <a:off x="2841941" y="5875407"/>
            <a:ext cx="79208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유명지</a:t>
            </a:r>
            <a:endParaRPr lang="ko-KR" altLang="en-US" sz="1400" dirty="0"/>
          </a:p>
        </p:txBody>
      </p:sp>
      <p:sp>
        <p:nvSpPr>
          <p:cNvPr id="12" name="오각형 11"/>
          <p:cNvSpPr/>
          <p:nvPr/>
        </p:nvSpPr>
        <p:spPr>
          <a:xfrm>
            <a:off x="439069" y="5877272"/>
            <a:ext cx="65461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세종</a:t>
            </a:r>
            <a:endParaRPr lang="ko-KR" altLang="en-US" sz="1400" dirty="0"/>
          </a:p>
        </p:txBody>
      </p:sp>
      <p:sp>
        <p:nvSpPr>
          <p:cNvPr id="13" name="오각형 12"/>
          <p:cNvSpPr/>
          <p:nvPr/>
        </p:nvSpPr>
        <p:spPr>
          <a:xfrm>
            <a:off x="2045174" y="5875407"/>
            <a:ext cx="65461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문화</a:t>
            </a:r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143528" y="54709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251520" y="198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타원 15"/>
          <p:cNvSpPr/>
          <p:nvPr/>
        </p:nvSpPr>
        <p:spPr>
          <a:xfrm>
            <a:off x="251520" y="23849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233528" y="27809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8" name="타원 17"/>
          <p:cNvSpPr/>
          <p:nvPr/>
        </p:nvSpPr>
        <p:spPr>
          <a:xfrm>
            <a:off x="251520" y="31049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20" name="타원 19"/>
          <p:cNvSpPr/>
          <p:nvPr/>
        </p:nvSpPr>
        <p:spPr>
          <a:xfrm>
            <a:off x="215536" y="342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215536" y="37890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22" name="TextBox 174"/>
          <p:cNvSpPr txBox="1"/>
          <p:nvPr/>
        </p:nvSpPr>
        <p:spPr>
          <a:xfrm>
            <a:off x="395536" y="365605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 b="1"/>
            </a:lvl1pPr>
          </a:lstStyle>
          <a:p>
            <a:r>
              <a:rPr lang="ko-KR" altLang="en-US" sz="1200" dirty="0" smtClean="0"/>
              <a:t>세부정보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652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0226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report-pop-up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74493"/>
              </p:ext>
            </p:extLst>
          </p:nvPr>
        </p:nvGraphicFramePr>
        <p:xfrm>
          <a:off x="3803626" y="489601"/>
          <a:ext cx="5340374" cy="57238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window for entering a mobile phone number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window for entering the details of a report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Report button (activated regardless of login status)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An alert window pops up if a mobile phone number and the details of a report have not been entered.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(“Enter all information”)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An alert window pops up if not agreed to the Policy on the Treatment of Personal Information.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(“Agree to the Policy on the Treatment of Personal Information”)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Once all information is filled in, the details of a report are sent to the Administrator page when touched and a notice window pops up (“Your report has been received successfully”)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Confirm button in the notice window closes the pop-up window.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Agree to the Policy on the Treatment of Personal Information button is added.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Send button registers the name, an address, and a telephone number of the relevant company and report details and a contact number of the reporter in a modification request table in DB and </a:t>
                      </a:r>
                      <a:r>
                        <a:rPr lang="en-US" altLang="ko-KR" sz="1200" b="1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it is composed as the representative email address of the center. (</a:t>
                      </a:r>
                      <a:r>
                        <a:rPr lang="ko-KR" altLang="en-US" sz="1200" b="1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센터 대표메일로 조성되게 함</a:t>
                      </a:r>
                      <a:r>
                        <a:rPr lang="en-US" altLang="ko-KR" sz="1200" b="1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" y="100582"/>
            <a:ext cx="3734346" cy="6638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584176" y="38842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1" name="타원 40"/>
          <p:cNvSpPr/>
          <p:nvPr/>
        </p:nvSpPr>
        <p:spPr>
          <a:xfrm>
            <a:off x="584176" y="53732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4" name="타원 43"/>
          <p:cNvSpPr/>
          <p:nvPr/>
        </p:nvSpPr>
        <p:spPr>
          <a:xfrm>
            <a:off x="332168" y="26369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503568" y="49051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28" y="4869160"/>
            <a:ext cx="1809465" cy="27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8" y="4869160"/>
            <a:ext cx="2476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0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77887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goes back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[area_store_detail1]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The name of a company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map only with a pin of the relevant company exposed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this button runs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In case of a device without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Map, it runs Google Play and sends a download screen to install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35198"/>
              </p:ext>
            </p:extLst>
          </p:nvPr>
        </p:nvGraphicFramePr>
        <p:xfrm>
          <a:off x="3803626" y="0"/>
          <a:ext cx="5304878" cy="48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250"/>
                <a:gridCol w="624498"/>
                <a:gridCol w="715450"/>
                <a:gridCol w="1420300"/>
                <a:gridCol w="1009879"/>
                <a:gridCol w="641501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area_store_detail1_map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기본정보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지도</a:t>
                      </a: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" y="152314"/>
            <a:ext cx="3676145" cy="6535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타원 89"/>
          <p:cNvSpPr/>
          <p:nvPr/>
        </p:nvSpPr>
        <p:spPr>
          <a:xfrm>
            <a:off x="79063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9" name="타원 28"/>
          <p:cNvSpPr/>
          <p:nvPr/>
        </p:nvSpPr>
        <p:spPr>
          <a:xfrm>
            <a:off x="891174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91" name="타원 90"/>
          <p:cNvSpPr/>
          <p:nvPr/>
        </p:nvSpPr>
        <p:spPr>
          <a:xfrm>
            <a:off x="323528" y="12327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2771800" y="4793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985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14135</TotalTime>
  <Words>1388</Words>
  <Application>Microsoft Office PowerPoint</Application>
  <PresentationFormat>On-screen Show (4:3)</PresentationFormat>
  <Paragraphs>538</Paragraphs>
  <Slides>25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Nguyen </cp:lastModifiedBy>
  <cp:revision>881</cp:revision>
  <dcterms:created xsi:type="dcterms:W3CDTF">2014-07-17T01:13:30Z</dcterms:created>
  <dcterms:modified xsi:type="dcterms:W3CDTF">2015-10-27T04:05:00Z</dcterms:modified>
</cp:coreProperties>
</file>